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61" r:id="rId4"/>
    <p:sldId id="262" r:id="rId5"/>
    <p:sldId id="263" r:id="rId6"/>
    <p:sldId id="264" r:id="rId7"/>
    <p:sldId id="265" r:id="rId8"/>
    <p:sldId id="278" r:id="rId9"/>
    <p:sldId id="266" r:id="rId10"/>
    <p:sldId id="267" r:id="rId11"/>
    <p:sldId id="259" r:id="rId12"/>
    <p:sldId id="260" r:id="rId13"/>
  </p:sldIdLst>
  <p:sldSz cx="9144000" cy="5143500" type="screen16x9"/>
  <p:notesSz cx="6858000" cy="9144000"/>
  <p:embeddedFontLst>
    <p:embeddedFont>
      <p:font typeface="Calibri" panose="020F0502020204030204" pitchFamily="34" charset="0"/>
      <p:regular r:id="rId15"/>
    </p:embeddedFont>
    <p:embeddedFont>
      <p:font typeface="EB Garamond" pitchFamily="2" charset="0"/>
      <p:regular r:id="rId16"/>
      <p:bold r:id="rId17"/>
      <p:italic r:id="rId18"/>
      <p:boldItalic r:id="rId19"/>
    </p:embeddedFont>
    <p:embeddedFont>
      <p:font typeface="EB Garamond Medium" pitchFamily="2" charset="0"/>
      <p:regular r:id="rId20"/>
    </p:embeddedFont>
    <p:embeddedFont>
      <p:font typeface="Public Sans" pitchFamily="2"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10" userDrawn="1">
          <p15:clr>
            <a:srgbClr val="A4A3A4"/>
          </p15:clr>
        </p15:guide>
        <p15:guide id="5" orient="horz" pos="158" userDrawn="1">
          <p15:clr>
            <a:srgbClr val="A4A3A4"/>
          </p15:clr>
        </p15:guide>
        <p15:guide id="6" orient="horz" pos="2809"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820" y="52"/>
      </p:cViewPr>
      <p:guideLst>
        <p:guide orient="horz" pos="2395"/>
        <p:guide pos="2880"/>
        <p:guide orient="horz" pos="1429"/>
        <p:guide pos="410"/>
        <p:guide orient="horz" pos="158"/>
        <p:guide orient="horz" pos="2809"/>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3" Type="http://schemas.openxmlformats.org/officeDocument/2006/relationships/slide" Target="slides/slide2.xml" /><Relationship Id="rId21" Type="http://schemas.openxmlformats.org/officeDocument/2006/relationships/font" Target="fonts/font7.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5" name="Google Shape;1855;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1" name="Google Shape;1861;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7.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6.png" /><Relationship Id="rId1" Type="http://schemas.openxmlformats.org/officeDocument/2006/relationships/slideMaster" Target="../slideMasters/slideMaster1.xml" /><Relationship Id="rId4" Type="http://schemas.openxmlformats.org/officeDocument/2006/relationships/image" Target="../media/image28.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5" Type="http://schemas.openxmlformats.org/officeDocument/2006/relationships/image" Target="../media/image31.png" /><Relationship Id="rId4" Type="http://schemas.openxmlformats.org/officeDocument/2006/relationships/image" Target="../media/image30.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 Id="rId4" Type="http://schemas.openxmlformats.org/officeDocument/2006/relationships/image" Target="../media/image32.png"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3.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jpe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image" Target="../media/image35.pn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2.jpe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png" /><Relationship Id="rId1" Type="http://schemas.openxmlformats.org/officeDocument/2006/relationships/slideMaster" Target="../slideMasters/slideMaster1.xml" /><Relationship Id="rId4" Type="http://schemas.openxmlformats.org/officeDocument/2006/relationships/image" Target="../media/image5.png"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4" name="Google Shape;74;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2" name="Google Shape;82;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0" name="Google Shape;90;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10" name="Google Shape;210;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 name="Google Shape;30;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srcRect l="16976" t="14937" r="19508" b="5408"/>
          <a:stretch>
            <a:fillRect/>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3" name="Google Shape;53;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8" r="24764"/>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9"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12.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GROCERY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8420" y="643180"/>
            <a:ext cx="7687159" cy="1691640"/>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Non functional requirements</a:t>
            </a:r>
            <a:r>
              <a:rPr lang="en-US"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Security.</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Reliability.</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Maintainability.</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Access any time update notification.</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Show contact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Grocery Github</a:t>
            </a:r>
            <a:endParaRPr dirty="0"/>
          </a:p>
        </p:txBody>
      </p:sp>
      <p:sp>
        <p:nvSpPr>
          <p:cNvPr id="3" name="Text Placeholder 2">
            <a:extLst>
              <a:ext uri="{FF2B5EF4-FFF2-40B4-BE49-F238E27FC236}">
                <a16:creationId xmlns:a16="http://schemas.microsoft.com/office/drawing/2014/main" id="{239B4E97-CB5D-821B-DE49-F44ED76721B7}"/>
              </a:ext>
            </a:extLst>
          </p:cNvPr>
          <p:cNvSpPr>
            <a:spLocks noGrp="1"/>
          </p:cNvSpPr>
          <p:nvPr>
            <p:ph type="body" idx="2"/>
          </p:nvPr>
        </p:nvSpPr>
        <p:spPr/>
        <p:txBody>
          <a:bodyPr>
            <a:normAutofit fontScale="62500" lnSpcReduction="20000"/>
          </a:bodyPr>
          <a:lstStyle/>
          <a:p>
            <a:r>
              <a:rPr lang="en-US" dirty="0"/>
              <a:t>https://github.com/monishamurugan17/NM-GROSERY-DELIVERY#nm-grosery-delivery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pic>
        <p:nvPicPr>
          <p:cNvPr id="1863" name="Google Shape;1863;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Grocery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indent="-2921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An Grocery website or app is one of the best full-stack development projects you can practice at the advanced level. It is a vast project involving front and back-end technologies and database knowledge for efficient execution and implementation. The project takes time and effort because you must maintain a huge database with multiple product categories and prices.</a:t>
            </a:r>
          </a:p>
          <a:p>
            <a:pPr marL="285750" lvl="0" indent="-292100" algn="l" rtl="0">
              <a:lnSpc>
                <a:spcPct val="100000"/>
              </a:lnSpc>
              <a:spcBef>
                <a:spcPts val="0"/>
              </a:spcBef>
              <a:spcAft>
                <a:spcPts val="0"/>
              </a:spcAft>
              <a:buClr>
                <a:schemeClr val="lt1"/>
              </a:buClr>
              <a:buSzPts val="1400"/>
              <a:buFont typeface="EB Garamond Medium" panose="00000600000000000000"/>
              <a:buChar char="▪"/>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6702" y="706244"/>
            <a:ext cx="7136781" cy="3753485"/>
          </a:xfrm>
          <a:prstGeom prst="rect">
            <a:avLst/>
          </a:prstGeom>
          <a:noFill/>
        </p:spPr>
        <p:txBody>
          <a:bodyPr wrap="square" rtlCol="0">
            <a:spAutoFit/>
          </a:bodyPr>
          <a:lstStyle/>
          <a:p>
            <a:r>
              <a:rPr lang="en-IN" dirty="0"/>
              <a:t>SRS for “Online Grocery</a:t>
            </a:r>
            <a:r>
              <a:rPr lang="en-US" altLang="en-IN" dirty="0"/>
              <a:t> Shopping</a:t>
            </a:r>
            <a:r>
              <a:rPr lang="en-IN" dirty="0"/>
              <a:t>”</a:t>
            </a:r>
          </a:p>
          <a:p>
            <a:endParaRPr lang="en-IN" dirty="0"/>
          </a:p>
          <a:p>
            <a:pPr marL="342900" indent="-342900">
              <a:lnSpc>
                <a:spcPct val="250000"/>
              </a:lnSpc>
              <a:buFont typeface="+mj-lt"/>
              <a:buAutoNum type="arabicPeriod"/>
            </a:pPr>
            <a:r>
              <a:rPr lang="en-IN" dirty="0"/>
              <a:t>Introduction:</a:t>
            </a:r>
          </a:p>
          <a:p>
            <a:pPr marL="342900" indent="-342900">
              <a:lnSpc>
                <a:spcPct val="250000"/>
              </a:lnSpc>
              <a:buFont typeface="+mj-lt"/>
              <a:buAutoNum type="arabicPeriod"/>
            </a:pPr>
            <a:r>
              <a:rPr lang="en-IN" dirty="0"/>
              <a:t>Purpose:</a:t>
            </a:r>
          </a:p>
          <a:p>
            <a:pPr marL="342900" indent="-342900">
              <a:lnSpc>
                <a:spcPct val="250000"/>
              </a:lnSpc>
              <a:buFont typeface="+mj-lt"/>
              <a:buAutoNum type="arabicPeriod"/>
            </a:pPr>
            <a:r>
              <a:rPr lang="en-IN" dirty="0">
                <a:sym typeface="+mn-ea"/>
              </a:rPr>
              <a:t>Hardware Requirements:</a:t>
            </a:r>
            <a:endParaRPr lang="en-IN" dirty="0"/>
          </a:p>
          <a:p>
            <a:pPr marL="342900" indent="-342900">
              <a:lnSpc>
                <a:spcPct val="250000"/>
              </a:lnSpc>
              <a:buFont typeface="+mj-lt"/>
              <a:buAutoNum type="arabicPeriod"/>
            </a:pPr>
            <a:r>
              <a:rPr lang="en-IN" dirty="0"/>
              <a:t>Software Requirements:</a:t>
            </a:r>
          </a:p>
          <a:p>
            <a:pPr marL="285750" indent="-285750">
              <a:lnSpc>
                <a:spcPct val="250000"/>
              </a:lnSpc>
              <a:buFont typeface="Wingdings" panose="05000000000000000000" charset="0"/>
              <a:buChar char="Ø"/>
            </a:pPr>
            <a:r>
              <a:rPr lang="en-US" altLang="en-IN" dirty="0"/>
              <a:t>      </a:t>
            </a:r>
            <a:r>
              <a:rPr lang="en-IN" dirty="0"/>
              <a:t>Functional Requirements</a:t>
            </a:r>
          </a:p>
          <a:p>
            <a:pPr marL="285750" indent="-285750">
              <a:lnSpc>
                <a:spcPct val="250000"/>
              </a:lnSpc>
              <a:buFont typeface="Wingdings" panose="05000000000000000000" charset="0"/>
              <a:buChar char="Ø"/>
            </a:pPr>
            <a:r>
              <a:rPr lang="en-IN" dirty="0"/>
              <a:t> </a:t>
            </a:r>
            <a:r>
              <a:rPr lang="en-US" altLang="en-IN" dirty="0"/>
              <a:t>     </a:t>
            </a:r>
            <a:r>
              <a:rPr lang="en-IN" dirty="0"/>
              <a:t>Non functional Requirements: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841;p210"/>
          <p:cNvPicPr preferRelativeResize="0"/>
          <p:nvPr/>
        </p:nvPicPr>
        <p:blipFill rotWithShape="1">
          <a:blip r:embed="rId2"/>
          <a:srcRect/>
          <a:stretch>
            <a:fillRect/>
          </a:stretch>
        </p:blipFill>
        <p:spPr>
          <a:xfrm>
            <a:off x="0" y="0"/>
            <a:ext cx="9144000" cy="5143500"/>
          </a:xfrm>
          <a:prstGeom prst="rect">
            <a:avLst/>
          </a:prstGeom>
          <a:ln>
            <a:noFill/>
          </a:ln>
          <a:effectLst>
            <a:softEdge rad="112500"/>
          </a:effectLst>
        </p:spPr>
      </p:pic>
      <p:sp>
        <p:nvSpPr>
          <p:cNvPr id="6" name="TextBox 5"/>
          <p:cNvSpPr txBox="1"/>
          <p:nvPr/>
        </p:nvSpPr>
        <p:spPr>
          <a:xfrm>
            <a:off x="658678" y="643180"/>
            <a:ext cx="8035872" cy="1661993"/>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Introduction</a:t>
            </a:r>
            <a:r>
              <a:rPr lang="en-US" sz="2400" dirty="0"/>
              <a:t>:</a:t>
            </a:r>
          </a:p>
          <a:p>
            <a:endParaRPr lang="en-US" dirty="0"/>
          </a:p>
          <a:p>
            <a:r>
              <a:rPr lang="en-US" sz="1600" dirty="0">
                <a:latin typeface="Times New Roman" panose="02020603050405020304" pitchFamily="18" charset="0"/>
                <a:cs typeface="Times New Roman" panose="02020603050405020304" pitchFamily="18" charset="0"/>
              </a:rPr>
              <a:t>This system provides an easy solution for buy a product without going to the shop or to shop owner to sale the product. This proposed system can be used by any users and it does not require any educational level, experience or technical expertise in computer field but it will be of good use if user has the good knowledge of how to operate a computer</a:t>
            </a:r>
            <a:r>
              <a:rPr lang="en-US" sz="16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1444" y="774915"/>
            <a:ext cx="8555065" cy="181588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Purpose:</a:t>
            </a:r>
          </a:p>
          <a:p>
            <a:endParaRPr lang="en-US" sz="24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purpose of this system is to provide customers with a convenient and efficient way to purchase groceries online. The system will allow customers to browse and purchase groceries from a variety of categories, including fruits, vegetables, meat, dairy, and packaged goods. The system will also allow customers to schedule delivery of their groceries to their home or office.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7424" y="557939"/>
            <a:ext cx="8082366" cy="1815882"/>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Scope: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system allows the customer's to maintain their cart for add or remove the product over the internet.</a:t>
            </a:r>
          </a:p>
          <a:p>
            <a:pPr marL="285750" indent="-285750">
              <a:buFont typeface="Wingdings" panose="05000000000000000000" pitchFamily="2" charset="2"/>
              <a:buChar char="Ø"/>
            </a:pPr>
            <a:r>
              <a:rPr lang="en-US" sz="1600" b="0" i="0" dirty="0">
                <a:solidFill>
                  <a:srgbClr val="040C28"/>
                </a:solidFill>
                <a:effectLst/>
                <a:latin typeface="Times New Roman" panose="02020603050405020304" pitchFamily="18" charset="0"/>
                <a:cs typeface="Times New Roman" panose="02020603050405020304" pitchFamily="18" charset="0"/>
              </a:rPr>
              <a:t>online grocery shopping will continue to increase at an annual compound growth rate.</a:t>
            </a:r>
          </a:p>
          <a:p>
            <a:pPr marL="285750" indent="-285750">
              <a:buFont typeface="Wingdings" panose="05000000000000000000" pitchFamily="2" charset="2"/>
              <a:buChar char="Ø"/>
            </a:pPr>
            <a:r>
              <a:rPr lang="en-US" sz="1600" dirty="0">
                <a:solidFill>
                  <a:srgbClr val="040C28"/>
                </a:solidFill>
                <a:latin typeface="Times New Roman" panose="02020603050405020304" pitchFamily="18" charset="0"/>
                <a:cs typeface="Times New Roman" panose="02020603050405020304" pitchFamily="18" charset="0"/>
              </a:rPr>
              <a:t>It is easy to access all among the people.</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2553" y="817424"/>
            <a:ext cx="7818894" cy="2154436"/>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Abbreviation:</a:t>
            </a:r>
          </a:p>
          <a:p>
            <a:endParaRPr lang="en-US" sz="16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FAQ  - Frequently Asked Questions.</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CRM - Customer Relationship Management.</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OSS   - Online shopping System.</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LMS  - Learning Management System.</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GUI   - Graphical User Interface.</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2553" y="817424"/>
            <a:ext cx="7818894" cy="212280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sym typeface="+mn-ea"/>
              </a:rPr>
              <a:t>Hardware Requirements</a:t>
            </a:r>
            <a:r>
              <a:rPr lang="en-US" sz="1600" dirty="0">
                <a:latin typeface="Times New Roman" panose="02020603050405020304" pitchFamily="18" charset="0"/>
                <a:cs typeface="Times New Roman" panose="02020603050405020304" pitchFamily="18" charset="0"/>
                <a:sym typeface="+mn-ea"/>
              </a:rPr>
              <a:t>:</a:t>
            </a:r>
          </a:p>
          <a:p>
            <a:r>
              <a:rPr lang="en-US" sz="1800" dirty="0">
                <a:latin typeface="Times New Roman" panose="02020603050405020304" pitchFamily="18" charset="0"/>
                <a:cs typeface="Times New Roman" panose="02020603050405020304" pitchFamily="18" charset="0"/>
                <a:sym typeface="+mn-ea"/>
              </a:rPr>
              <a:t>                 </a:t>
            </a:r>
          </a:p>
          <a:p>
            <a:pPr marL="285750" indent="-285750">
              <a:buFont typeface="Wingdings" panose="05000000000000000000" charset="0"/>
              <a:buChar char="Ø"/>
            </a:pPr>
            <a:r>
              <a:rPr lang="en-US" sz="1800" dirty="0">
                <a:latin typeface="Times New Roman" panose="02020603050405020304" pitchFamily="18" charset="0"/>
                <a:cs typeface="Times New Roman" panose="02020603050405020304" pitchFamily="18" charset="0"/>
                <a:sym typeface="+mn-ea"/>
              </a:rPr>
              <a:t>Web Server              : cloud</a:t>
            </a:r>
            <a:endParaRPr lang="en-US" sz="1800" b="1" dirty="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Operating System    : windows10 pro</a:t>
            </a:r>
          </a:p>
          <a:p>
            <a:pPr marL="285750" indent="-285750">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RAM                        : 4GB</a:t>
            </a:r>
          </a:p>
          <a:p>
            <a:pPr marL="285750" indent="-285750">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DataBase                  : mangoDB</a:t>
            </a:r>
          </a:p>
          <a:p>
            <a:pPr marL="285750" indent="-285750">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Customer Support     :Mobile Number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929" y="697424"/>
            <a:ext cx="8059119" cy="347662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Software Requirements:</a:t>
            </a:r>
          </a:p>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Functional requirements:</a:t>
            </a:r>
            <a:endParaRPr lang="en-US" sz="24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Login page.</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Product category.</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Add to cart system.</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Change cart system.</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Quickly buy.</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Coupon method.</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Shipping method.</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Payment method</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Order placed.</a:t>
            </a:r>
          </a:p>
          <a:p>
            <a:pPr marL="285750" indent="-28575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Tracking system.</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2378</Words>
  <Application>Microsoft Office PowerPoint</Application>
  <PresentationFormat>On-screen Show (16:9)</PresentationFormat>
  <Paragraphs>75</Paragraphs>
  <Slides>12</Slides>
  <Notes>4</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Simple Light</vt:lpstr>
      <vt:lpstr>PowerPoint Presentation</vt:lpstr>
      <vt:lpstr>Grocery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Harshitha shree</cp:lastModifiedBy>
  <cp:revision>14</cp:revision>
  <dcterms:created xsi:type="dcterms:W3CDTF">2020-08-13T11:21:00Z</dcterms:created>
  <dcterms:modified xsi:type="dcterms:W3CDTF">2023-11-06T04:50:27Z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68857D28385B4F9CADE17BE0F5647B8C_12</vt:lpwstr>
  </property>
  <property fmtid="{D5CDD505-2E9C-101B-9397-08002B2CF9AE}" pid="3" name="KSOProductBuildVer">
    <vt:lpwstr>1033-12.2.0.13201</vt:lpwstr>
  </property>
</Properties>
</file>